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3" r:id="rId8"/>
    <p:sldId id="264" r:id="rId9"/>
    <p:sldId id="271" r:id="rId10"/>
    <p:sldId id="272" r:id="rId11"/>
    <p:sldId id="265" r:id="rId12"/>
    <p:sldId id="266" r:id="rId13"/>
    <p:sldId id="267" r:id="rId14"/>
    <p:sldId id="270" r:id="rId15"/>
    <p:sldId id="269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4"/>
    <p:restoredTop sz="94582"/>
  </p:normalViewPr>
  <p:slideViewPr>
    <p:cSldViewPr snapToGrid="0" snapToObjects="1">
      <p:cViewPr varScale="1">
        <p:scale>
          <a:sx n="102" d="100"/>
          <a:sy n="102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CF34E-5CC7-4F59-99F8-69E0C3A3884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EF9A1A-80DE-44F4-9BA0-4A18190084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Introduction</a:t>
          </a:r>
        </a:p>
      </dgm:t>
    </dgm:pt>
    <dgm:pt modelId="{FDB33E08-4BC0-447F-BF09-5F821FD414A2}" type="parTrans" cxnId="{F12A998F-5204-47F2-BBF8-5473D93AC09D}">
      <dgm:prSet/>
      <dgm:spPr/>
      <dgm:t>
        <a:bodyPr/>
        <a:lstStyle/>
        <a:p>
          <a:endParaRPr lang="en-US"/>
        </a:p>
      </dgm:t>
    </dgm:pt>
    <dgm:pt modelId="{16E39601-3277-4788-9403-A495CE3B786F}" type="sibTrans" cxnId="{F12A998F-5204-47F2-BBF8-5473D93AC09D}">
      <dgm:prSet/>
      <dgm:spPr/>
      <dgm:t>
        <a:bodyPr/>
        <a:lstStyle/>
        <a:p>
          <a:endParaRPr lang="en-US"/>
        </a:p>
      </dgm:t>
    </dgm:pt>
    <dgm:pt modelId="{5B88BC83-048C-4282-95D3-40A2FEC83D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Methods</a:t>
          </a:r>
        </a:p>
      </dgm:t>
    </dgm:pt>
    <dgm:pt modelId="{F53D9A08-3E69-4BAF-88AD-D41256F7C7A5}" type="parTrans" cxnId="{4E4FE184-6152-4CF6-8AC5-2572EFDE5F99}">
      <dgm:prSet/>
      <dgm:spPr/>
      <dgm:t>
        <a:bodyPr/>
        <a:lstStyle/>
        <a:p>
          <a:endParaRPr lang="en-US"/>
        </a:p>
      </dgm:t>
    </dgm:pt>
    <dgm:pt modelId="{8D48EB5D-4E4E-40DB-9F8D-A368253444AC}" type="sibTrans" cxnId="{4E4FE184-6152-4CF6-8AC5-2572EFDE5F99}">
      <dgm:prSet/>
      <dgm:spPr/>
      <dgm:t>
        <a:bodyPr/>
        <a:lstStyle/>
        <a:p>
          <a:endParaRPr lang="en-US"/>
        </a:p>
      </dgm:t>
    </dgm:pt>
    <dgm:pt modelId="{10FD3016-197F-4F9C-9001-206E590CDD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Results</a:t>
          </a:r>
        </a:p>
      </dgm:t>
    </dgm:pt>
    <dgm:pt modelId="{A64E4F54-9A44-4C98-87A3-74F0579BD3E2}" type="parTrans" cxnId="{01879C65-AFD3-431B-B07F-DC6FBCA0944A}">
      <dgm:prSet/>
      <dgm:spPr/>
      <dgm:t>
        <a:bodyPr/>
        <a:lstStyle/>
        <a:p>
          <a:endParaRPr lang="en-US"/>
        </a:p>
      </dgm:t>
    </dgm:pt>
    <dgm:pt modelId="{19158B5F-FE53-48AF-882F-06A27A66941F}" type="sibTrans" cxnId="{01879C65-AFD3-431B-B07F-DC6FBCA0944A}">
      <dgm:prSet/>
      <dgm:spPr/>
      <dgm:t>
        <a:bodyPr/>
        <a:lstStyle/>
        <a:p>
          <a:endParaRPr lang="en-US"/>
        </a:p>
      </dgm:t>
    </dgm:pt>
    <dgm:pt modelId="{4BB7EE1F-43F0-4F65-BEB6-9F2366649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Conclusion</a:t>
          </a:r>
        </a:p>
      </dgm:t>
    </dgm:pt>
    <dgm:pt modelId="{243DEBD3-30B0-49D5-8F15-762546C244F8}" type="parTrans" cxnId="{9DDC3CD7-147F-4F06-890D-78ADD553511E}">
      <dgm:prSet/>
      <dgm:spPr/>
      <dgm:t>
        <a:bodyPr/>
        <a:lstStyle/>
        <a:p>
          <a:endParaRPr lang="en-US"/>
        </a:p>
      </dgm:t>
    </dgm:pt>
    <dgm:pt modelId="{2A354416-D22A-4F6F-B052-DD3F46E2BF45}" type="sibTrans" cxnId="{9DDC3CD7-147F-4F06-890D-78ADD553511E}">
      <dgm:prSet/>
      <dgm:spPr/>
      <dgm:t>
        <a:bodyPr/>
        <a:lstStyle/>
        <a:p>
          <a:endParaRPr lang="en-US"/>
        </a:p>
      </dgm:t>
    </dgm:pt>
    <dgm:pt modelId="{07EA9441-6B46-4A71-8265-222CB7ACCEAE}" type="pres">
      <dgm:prSet presAssocID="{896CF34E-5CC7-4F59-99F8-69E0C3A3884A}" presName="root" presStyleCnt="0">
        <dgm:presLayoutVars>
          <dgm:dir/>
          <dgm:resizeHandles val="exact"/>
        </dgm:presLayoutVars>
      </dgm:prSet>
      <dgm:spPr/>
    </dgm:pt>
    <dgm:pt modelId="{2B115264-3075-4DC2-B2A7-0888CCF70019}" type="pres">
      <dgm:prSet presAssocID="{C5EF9A1A-80DE-44F4-9BA0-4A181900842A}" presName="compNode" presStyleCnt="0"/>
      <dgm:spPr/>
    </dgm:pt>
    <dgm:pt modelId="{0F950129-4397-4DDC-9B46-2ABF852C2373}" type="pres">
      <dgm:prSet presAssocID="{C5EF9A1A-80DE-44F4-9BA0-4A18190084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4EA98A9-FF26-4D8B-AD08-425ED872DCCC}" type="pres">
      <dgm:prSet presAssocID="{C5EF9A1A-80DE-44F4-9BA0-4A181900842A}" presName="spaceRect" presStyleCnt="0"/>
      <dgm:spPr/>
    </dgm:pt>
    <dgm:pt modelId="{DED0740E-EC0F-40B3-8A5B-8B6847ADD922}" type="pres">
      <dgm:prSet presAssocID="{C5EF9A1A-80DE-44F4-9BA0-4A181900842A}" presName="textRect" presStyleLbl="revTx" presStyleIdx="0" presStyleCnt="4">
        <dgm:presLayoutVars>
          <dgm:chMax val="1"/>
          <dgm:chPref val="1"/>
        </dgm:presLayoutVars>
      </dgm:prSet>
      <dgm:spPr/>
    </dgm:pt>
    <dgm:pt modelId="{0B0005DB-D15D-4188-AB52-B919AD40957F}" type="pres">
      <dgm:prSet presAssocID="{16E39601-3277-4788-9403-A495CE3B786F}" presName="sibTrans" presStyleCnt="0"/>
      <dgm:spPr/>
    </dgm:pt>
    <dgm:pt modelId="{2274986B-25AA-4682-B2D1-ABD4395FDA4E}" type="pres">
      <dgm:prSet presAssocID="{5B88BC83-048C-4282-95D3-40A2FEC83DD9}" presName="compNode" presStyleCnt="0"/>
      <dgm:spPr/>
    </dgm:pt>
    <dgm:pt modelId="{ADCC7E3B-3B0D-4BDB-9BE3-C97B6F64638E}" type="pres">
      <dgm:prSet presAssocID="{5B88BC83-048C-4282-95D3-40A2FEC83D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31E85A7D-44B3-4B34-8E4C-C1A1BEDC12C0}" type="pres">
      <dgm:prSet presAssocID="{5B88BC83-048C-4282-95D3-40A2FEC83DD9}" presName="spaceRect" presStyleCnt="0"/>
      <dgm:spPr/>
    </dgm:pt>
    <dgm:pt modelId="{7E6DF827-8D94-49E6-8FBD-1DD82305C4BA}" type="pres">
      <dgm:prSet presAssocID="{5B88BC83-048C-4282-95D3-40A2FEC83DD9}" presName="textRect" presStyleLbl="revTx" presStyleIdx="1" presStyleCnt="4">
        <dgm:presLayoutVars>
          <dgm:chMax val="1"/>
          <dgm:chPref val="1"/>
        </dgm:presLayoutVars>
      </dgm:prSet>
      <dgm:spPr/>
    </dgm:pt>
    <dgm:pt modelId="{8435987B-A8FF-442F-8551-FE056CB31C6F}" type="pres">
      <dgm:prSet presAssocID="{8D48EB5D-4E4E-40DB-9F8D-A368253444AC}" presName="sibTrans" presStyleCnt="0"/>
      <dgm:spPr/>
    </dgm:pt>
    <dgm:pt modelId="{061E0888-5B9F-4E2E-BD6E-7B9339C40F2B}" type="pres">
      <dgm:prSet presAssocID="{10FD3016-197F-4F9C-9001-206E590CDD88}" presName="compNode" presStyleCnt="0"/>
      <dgm:spPr/>
    </dgm:pt>
    <dgm:pt modelId="{7CB7D533-B3F9-49C4-B7A6-895E4DA7BF01}" type="pres">
      <dgm:prSet presAssocID="{10FD3016-197F-4F9C-9001-206E590CDD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FE640EE-5465-438D-855C-5016848FCD1B}" type="pres">
      <dgm:prSet presAssocID="{10FD3016-197F-4F9C-9001-206E590CDD88}" presName="spaceRect" presStyleCnt="0"/>
      <dgm:spPr/>
    </dgm:pt>
    <dgm:pt modelId="{89911A06-D1E5-4F18-967B-81AC2120DBAF}" type="pres">
      <dgm:prSet presAssocID="{10FD3016-197F-4F9C-9001-206E590CDD88}" presName="textRect" presStyleLbl="revTx" presStyleIdx="2" presStyleCnt="4">
        <dgm:presLayoutVars>
          <dgm:chMax val="1"/>
          <dgm:chPref val="1"/>
        </dgm:presLayoutVars>
      </dgm:prSet>
      <dgm:spPr/>
    </dgm:pt>
    <dgm:pt modelId="{B92CA08B-3E93-46C4-9F7E-E7B79999F2EC}" type="pres">
      <dgm:prSet presAssocID="{19158B5F-FE53-48AF-882F-06A27A66941F}" presName="sibTrans" presStyleCnt="0"/>
      <dgm:spPr/>
    </dgm:pt>
    <dgm:pt modelId="{B3157AE3-BB73-4F00-8B9C-5D17FE796236}" type="pres">
      <dgm:prSet presAssocID="{4BB7EE1F-43F0-4F65-BEB6-9F236664973A}" presName="compNode" presStyleCnt="0"/>
      <dgm:spPr/>
    </dgm:pt>
    <dgm:pt modelId="{38EEE6F4-47BA-412D-AD73-C36B267DF4E4}" type="pres">
      <dgm:prSet presAssocID="{4BB7EE1F-43F0-4F65-BEB6-9F23666497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8A9E07DD-4374-4F33-B132-151D636B8DAF}" type="pres">
      <dgm:prSet presAssocID="{4BB7EE1F-43F0-4F65-BEB6-9F236664973A}" presName="spaceRect" presStyleCnt="0"/>
      <dgm:spPr/>
    </dgm:pt>
    <dgm:pt modelId="{F85C6AE0-6A5E-4148-968B-0FF272B21E08}" type="pres">
      <dgm:prSet presAssocID="{4BB7EE1F-43F0-4F65-BEB6-9F23666497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5C6B15-610C-DA47-8164-F839281DE7AD}" type="presOf" srcId="{896CF34E-5CC7-4F59-99F8-69E0C3A3884A}" destId="{07EA9441-6B46-4A71-8265-222CB7ACCEAE}" srcOrd="0" destOrd="0" presId="urn:microsoft.com/office/officeart/2018/2/layout/IconLabelList"/>
    <dgm:cxn modelId="{B79E6E39-0FA2-9D4C-82F5-BD949B370331}" type="presOf" srcId="{C5EF9A1A-80DE-44F4-9BA0-4A181900842A}" destId="{DED0740E-EC0F-40B3-8A5B-8B6847ADD922}" srcOrd="0" destOrd="0" presId="urn:microsoft.com/office/officeart/2018/2/layout/IconLabelList"/>
    <dgm:cxn modelId="{16A1825C-5ABF-674A-91C2-6311BE652B9E}" type="presOf" srcId="{4BB7EE1F-43F0-4F65-BEB6-9F236664973A}" destId="{F85C6AE0-6A5E-4148-968B-0FF272B21E08}" srcOrd="0" destOrd="0" presId="urn:microsoft.com/office/officeart/2018/2/layout/IconLabelList"/>
    <dgm:cxn modelId="{01879C65-AFD3-431B-B07F-DC6FBCA0944A}" srcId="{896CF34E-5CC7-4F59-99F8-69E0C3A3884A}" destId="{10FD3016-197F-4F9C-9001-206E590CDD88}" srcOrd="2" destOrd="0" parTransId="{A64E4F54-9A44-4C98-87A3-74F0579BD3E2}" sibTransId="{19158B5F-FE53-48AF-882F-06A27A66941F}"/>
    <dgm:cxn modelId="{4E4FE184-6152-4CF6-8AC5-2572EFDE5F99}" srcId="{896CF34E-5CC7-4F59-99F8-69E0C3A3884A}" destId="{5B88BC83-048C-4282-95D3-40A2FEC83DD9}" srcOrd="1" destOrd="0" parTransId="{F53D9A08-3E69-4BAF-88AD-D41256F7C7A5}" sibTransId="{8D48EB5D-4E4E-40DB-9F8D-A368253444AC}"/>
    <dgm:cxn modelId="{F12A998F-5204-47F2-BBF8-5473D93AC09D}" srcId="{896CF34E-5CC7-4F59-99F8-69E0C3A3884A}" destId="{C5EF9A1A-80DE-44F4-9BA0-4A181900842A}" srcOrd="0" destOrd="0" parTransId="{FDB33E08-4BC0-447F-BF09-5F821FD414A2}" sibTransId="{16E39601-3277-4788-9403-A495CE3B786F}"/>
    <dgm:cxn modelId="{D3B862C8-88D4-4141-8DC8-14830F6B8317}" type="presOf" srcId="{5B88BC83-048C-4282-95D3-40A2FEC83DD9}" destId="{7E6DF827-8D94-49E6-8FBD-1DD82305C4BA}" srcOrd="0" destOrd="0" presId="urn:microsoft.com/office/officeart/2018/2/layout/IconLabelList"/>
    <dgm:cxn modelId="{9DDC3CD7-147F-4F06-890D-78ADD553511E}" srcId="{896CF34E-5CC7-4F59-99F8-69E0C3A3884A}" destId="{4BB7EE1F-43F0-4F65-BEB6-9F236664973A}" srcOrd="3" destOrd="0" parTransId="{243DEBD3-30B0-49D5-8F15-762546C244F8}" sibTransId="{2A354416-D22A-4F6F-B052-DD3F46E2BF45}"/>
    <dgm:cxn modelId="{0220D6E9-8493-E042-9D43-B33DB17E4DB4}" type="presOf" srcId="{10FD3016-197F-4F9C-9001-206E590CDD88}" destId="{89911A06-D1E5-4F18-967B-81AC2120DBAF}" srcOrd="0" destOrd="0" presId="urn:microsoft.com/office/officeart/2018/2/layout/IconLabelList"/>
    <dgm:cxn modelId="{4E9217B5-7D16-CE47-A3E2-2E59844439AC}" type="presParOf" srcId="{07EA9441-6B46-4A71-8265-222CB7ACCEAE}" destId="{2B115264-3075-4DC2-B2A7-0888CCF70019}" srcOrd="0" destOrd="0" presId="urn:microsoft.com/office/officeart/2018/2/layout/IconLabelList"/>
    <dgm:cxn modelId="{CC61C819-63A9-3B49-9136-5F175DDC268A}" type="presParOf" srcId="{2B115264-3075-4DC2-B2A7-0888CCF70019}" destId="{0F950129-4397-4DDC-9B46-2ABF852C2373}" srcOrd="0" destOrd="0" presId="urn:microsoft.com/office/officeart/2018/2/layout/IconLabelList"/>
    <dgm:cxn modelId="{D35AFA3D-B54D-F748-8A47-2B9DFA966AB3}" type="presParOf" srcId="{2B115264-3075-4DC2-B2A7-0888CCF70019}" destId="{F4EA98A9-FF26-4D8B-AD08-425ED872DCCC}" srcOrd="1" destOrd="0" presId="urn:microsoft.com/office/officeart/2018/2/layout/IconLabelList"/>
    <dgm:cxn modelId="{7DAB00C4-E603-134A-BDB9-F9F2F694F123}" type="presParOf" srcId="{2B115264-3075-4DC2-B2A7-0888CCF70019}" destId="{DED0740E-EC0F-40B3-8A5B-8B6847ADD922}" srcOrd="2" destOrd="0" presId="urn:microsoft.com/office/officeart/2018/2/layout/IconLabelList"/>
    <dgm:cxn modelId="{E0EDEE00-4814-A84A-A9D6-60AE582F5909}" type="presParOf" srcId="{07EA9441-6B46-4A71-8265-222CB7ACCEAE}" destId="{0B0005DB-D15D-4188-AB52-B919AD40957F}" srcOrd="1" destOrd="0" presId="urn:microsoft.com/office/officeart/2018/2/layout/IconLabelList"/>
    <dgm:cxn modelId="{41D82C6D-E2BF-4041-83B1-4BECA45B345E}" type="presParOf" srcId="{07EA9441-6B46-4A71-8265-222CB7ACCEAE}" destId="{2274986B-25AA-4682-B2D1-ABD4395FDA4E}" srcOrd="2" destOrd="0" presId="urn:microsoft.com/office/officeart/2018/2/layout/IconLabelList"/>
    <dgm:cxn modelId="{9F09C849-DA0A-7B47-9BBC-84FF79E12C0A}" type="presParOf" srcId="{2274986B-25AA-4682-B2D1-ABD4395FDA4E}" destId="{ADCC7E3B-3B0D-4BDB-9BE3-C97B6F64638E}" srcOrd="0" destOrd="0" presId="urn:microsoft.com/office/officeart/2018/2/layout/IconLabelList"/>
    <dgm:cxn modelId="{E32FAC3E-CE98-0245-A597-78CF692E560B}" type="presParOf" srcId="{2274986B-25AA-4682-B2D1-ABD4395FDA4E}" destId="{31E85A7D-44B3-4B34-8E4C-C1A1BEDC12C0}" srcOrd="1" destOrd="0" presId="urn:microsoft.com/office/officeart/2018/2/layout/IconLabelList"/>
    <dgm:cxn modelId="{D9112DD1-A62C-2741-9257-43DEF6E66643}" type="presParOf" srcId="{2274986B-25AA-4682-B2D1-ABD4395FDA4E}" destId="{7E6DF827-8D94-49E6-8FBD-1DD82305C4BA}" srcOrd="2" destOrd="0" presId="urn:microsoft.com/office/officeart/2018/2/layout/IconLabelList"/>
    <dgm:cxn modelId="{453BB928-A64E-EB40-8589-292927F6CD82}" type="presParOf" srcId="{07EA9441-6B46-4A71-8265-222CB7ACCEAE}" destId="{8435987B-A8FF-442F-8551-FE056CB31C6F}" srcOrd="3" destOrd="0" presId="urn:microsoft.com/office/officeart/2018/2/layout/IconLabelList"/>
    <dgm:cxn modelId="{BBC8077E-5F1D-2A41-959B-03FABC54BF29}" type="presParOf" srcId="{07EA9441-6B46-4A71-8265-222CB7ACCEAE}" destId="{061E0888-5B9F-4E2E-BD6E-7B9339C40F2B}" srcOrd="4" destOrd="0" presId="urn:microsoft.com/office/officeart/2018/2/layout/IconLabelList"/>
    <dgm:cxn modelId="{8A7430E0-706D-E149-8A6A-7ABF66BAFD3F}" type="presParOf" srcId="{061E0888-5B9F-4E2E-BD6E-7B9339C40F2B}" destId="{7CB7D533-B3F9-49C4-B7A6-895E4DA7BF01}" srcOrd="0" destOrd="0" presId="urn:microsoft.com/office/officeart/2018/2/layout/IconLabelList"/>
    <dgm:cxn modelId="{D764F72F-CCE2-154E-82CE-C6776F8D8C1B}" type="presParOf" srcId="{061E0888-5B9F-4E2E-BD6E-7B9339C40F2B}" destId="{3FE640EE-5465-438D-855C-5016848FCD1B}" srcOrd="1" destOrd="0" presId="urn:microsoft.com/office/officeart/2018/2/layout/IconLabelList"/>
    <dgm:cxn modelId="{88C57C82-E431-6941-9CE9-677274D3F562}" type="presParOf" srcId="{061E0888-5B9F-4E2E-BD6E-7B9339C40F2B}" destId="{89911A06-D1E5-4F18-967B-81AC2120DBAF}" srcOrd="2" destOrd="0" presId="urn:microsoft.com/office/officeart/2018/2/layout/IconLabelList"/>
    <dgm:cxn modelId="{47C36503-B86C-6940-9E40-B2B2C59E5382}" type="presParOf" srcId="{07EA9441-6B46-4A71-8265-222CB7ACCEAE}" destId="{B92CA08B-3E93-46C4-9F7E-E7B79999F2EC}" srcOrd="5" destOrd="0" presId="urn:microsoft.com/office/officeart/2018/2/layout/IconLabelList"/>
    <dgm:cxn modelId="{F65725FD-65BE-954A-8E75-9DB48F5D7A90}" type="presParOf" srcId="{07EA9441-6B46-4A71-8265-222CB7ACCEAE}" destId="{B3157AE3-BB73-4F00-8B9C-5D17FE796236}" srcOrd="6" destOrd="0" presId="urn:microsoft.com/office/officeart/2018/2/layout/IconLabelList"/>
    <dgm:cxn modelId="{9FBD46DF-B0D9-284E-ADC3-BFDEF7037E79}" type="presParOf" srcId="{B3157AE3-BB73-4F00-8B9C-5D17FE796236}" destId="{38EEE6F4-47BA-412D-AD73-C36B267DF4E4}" srcOrd="0" destOrd="0" presId="urn:microsoft.com/office/officeart/2018/2/layout/IconLabelList"/>
    <dgm:cxn modelId="{C90EC256-D4D3-FE4F-AC69-E9BC6B11DD81}" type="presParOf" srcId="{B3157AE3-BB73-4F00-8B9C-5D17FE796236}" destId="{8A9E07DD-4374-4F33-B132-151D636B8DAF}" srcOrd="1" destOrd="0" presId="urn:microsoft.com/office/officeart/2018/2/layout/IconLabelList"/>
    <dgm:cxn modelId="{3B8F2C24-DB03-FB40-AD27-96F665BAA517}" type="presParOf" srcId="{B3157AE3-BB73-4F00-8B9C-5D17FE796236}" destId="{F85C6AE0-6A5E-4148-968B-0FF272B21E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FE0BD-9F1A-4414-BBB5-E7CAE923EE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D5D8A7-5E65-4D0F-962C-9F4A01A40DA1}">
      <dgm:prSet/>
      <dgm:spPr/>
      <dgm:t>
        <a:bodyPr/>
        <a:lstStyle/>
        <a:p>
          <a:r>
            <a:rPr lang="en-US"/>
            <a:t>COVID – 19 and effects on world:</a:t>
          </a:r>
        </a:p>
      </dgm:t>
    </dgm:pt>
    <dgm:pt modelId="{62F1FDAC-25E4-4532-92D2-5B6F3F3DBAC7}" type="parTrans" cxnId="{8CBC01A4-85CC-4B7F-8991-6A0FAACFF173}">
      <dgm:prSet/>
      <dgm:spPr/>
      <dgm:t>
        <a:bodyPr/>
        <a:lstStyle/>
        <a:p>
          <a:endParaRPr lang="en-US"/>
        </a:p>
      </dgm:t>
    </dgm:pt>
    <dgm:pt modelId="{F8A2D026-D698-46EF-A379-EEF92510BE8A}" type="sibTrans" cxnId="{8CBC01A4-85CC-4B7F-8991-6A0FAACFF173}">
      <dgm:prSet/>
      <dgm:spPr/>
      <dgm:t>
        <a:bodyPr/>
        <a:lstStyle/>
        <a:p>
          <a:endParaRPr lang="en-US"/>
        </a:p>
      </dgm:t>
    </dgm:pt>
    <dgm:pt modelId="{6B03D047-D15F-4F16-A5FD-8707CBD3E8C0}">
      <dgm:prSet/>
      <dgm:spPr/>
      <dgm:t>
        <a:bodyPr/>
        <a:lstStyle/>
        <a:p>
          <a:r>
            <a:rPr lang="en-US"/>
            <a:t>1) COVID-19 is an abbreviation for Coronavirus started on March 1, 2020, in Michigan State of US.</a:t>
          </a:r>
        </a:p>
      </dgm:t>
    </dgm:pt>
    <dgm:pt modelId="{36A01005-CBEE-4A65-9B61-488A597A4A3D}" type="parTrans" cxnId="{A3DB8308-A817-4154-9B21-8DF31E2466BB}">
      <dgm:prSet/>
      <dgm:spPr/>
      <dgm:t>
        <a:bodyPr/>
        <a:lstStyle/>
        <a:p>
          <a:endParaRPr lang="en-US"/>
        </a:p>
      </dgm:t>
    </dgm:pt>
    <dgm:pt modelId="{9683DC82-6406-42CC-9E5D-F96795A5B465}" type="sibTrans" cxnId="{A3DB8308-A817-4154-9B21-8DF31E2466BB}">
      <dgm:prSet/>
      <dgm:spPr/>
      <dgm:t>
        <a:bodyPr/>
        <a:lstStyle/>
        <a:p>
          <a:endParaRPr lang="en-US"/>
        </a:p>
      </dgm:t>
    </dgm:pt>
    <dgm:pt modelId="{53F05200-BF41-4BC3-8B86-77BF7FD96EEF}">
      <dgm:prSet/>
      <dgm:spPr/>
      <dgm:t>
        <a:bodyPr/>
        <a:lstStyle/>
        <a:p>
          <a:r>
            <a:rPr lang="en-US"/>
            <a:t>2) Coronavirus originated from a city named Wuhan, China in September 2019. </a:t>
          </a:r>
        </a:p>
      </dgm:t>
    </dgm:pt>
    <dgm:pt modelId="{D29E6F4E-CB9C-42C8-B9FC-CC1F421067E6}" type="parTrans" cxnId="{16155D51-9A6F-4413-9607-F5D71119C540}">
      <dgm:prSet/>
      <dgm:spPr/>
      <dgm:t>
        <a:bodyPr/>
        <a:lstStyle/>
        <a:p>
          <a:endParaRPr lang="en-US"/>
        </a:p>
      </dgm:t>
    </dgm:pt>
    <dgm:pt modelId="{66E3AA34-782A-4800-A13C-4DB200895DA7}" type="sibTrans" cxnId="{16155D51-9A6F-4413-9607-F5D71119C540}">
      <dgm:prSet/>
      <dgm:spPr/>
      <dgm:t>
        <a:bodyPr/>
        <a:lstStyle/>
        <a:p>
          <a:endParaRPr lang="en-US"/>
        </a:p>
      </dgm:t>
    </dgm:pt>
    <dgm:pt modelId="{E36DE19C-AC82-43B6-B5B0-1151CFF65642}">
      <dgm:prSet/>
      <dgm:spPr/>
      <dgm:t>
        <a:bodyPr/>
        <a:lstStyle/>
        <a:p>
          <a:r>
            <a:rPr lang="en-US"/>
            <a:t>3) As of April 2021, there are 136 million cases out of which 2.94 million are deaths across the world (according to Wikipedia).</a:t>
          </a:r>
        </a:p>
      </dgm:t>
    </dgm:pt>
    <dgm:pt modelId="{AE3DCC85-B2A9-4CB2-9120-722550558600}" type="parTrans" cxnId="{5532AC29-64B6-4623-BBE6-BACCF4D9548A}">
      <dgm:prSet/>
      <dgm:spPr/>
      <dgm:t>
        <a:bodyPr/>
        <a:lstStyle/>
        <a:p>
          <a:endParaRPr lang="en-US"/>
        </a:p>
      </dgm:t>
    </dgm:pt>
    <dgm:pt modelId="{4F355884-068D-4A6E-B2E3-CF7C4B07ACCA}" type="sibTrans" cxnId="{5532AC29-64B6-4623-BBE6-BACCF4D9548A}">
      <dgm:prSet/>
      <dgm:spPr/>
      <dgm:t>
        <a:bodyPr/>
        <a:lstStyle/>
        <a:p>
          <a:endParaRPr lang="en-US"/>
        </a:p>
      </dgm:t>
    </dgm:pt>
    <dgm:pt modelId="{FB822563-B84B-E249-9B87-A8CBA56A7602}" type="pres">
      <dgm:prSet presAssocID="{B1FFE0BD-9F1A-4414-BBB5-E7CAE923EE1C}" presName="linear" presStyleCnt="0">
        <dgm:presLayoutVars>
          <dgm:animLvl val="lvl"/>
          <dgm:resizeHandles val="exact"/>
        </dgm:presLayoutVars>
      </dgm:prSet>
      <dgm:spPr/>
    </dgm:pt>
    <dgm:pt modelId="{54476243-4ACB-C640-9319-11BA33702AA0}" type="pres">
      <dgm:prSet presAssocID="{A7D5D8A7-5E65-4D0F-962C-9F4A01A40D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EC1B15-E71F-D64B-A1C2-F1EFAAF24F3A}" type="pres">
      <dgm:prSet presAssocID="{F8A2D026-D698-46EF-A379-EEF92510BE8A}" presName="spacer" presStyleCnt="0"/>
      <dgm:spPr/>
    </dgm:pt>
    <dgm:pt modelId="{86704736-5A98-9D48-9FE4-6A0D7C1B66F4}" type="pres">
      <dgm:prSet presAssocID="{6B03D047-D15F-4F16-A5FD-8707CBD3E8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7CF29B4-F24B-A044-963A-ED0AB7A35376}" type="pres">
      <dgm:prSet presAssocID="{9683DC82-6406-42CC-9E5D-F96795A5B465}" presName="spacer" presStyleCnt="0"/>
      <dgm:spPr/>
    </dgm:pt>
    <dgm:pt modelId="{96043D91-EFCE-154C-8209-E668C8F07B5E}" type="pres">
      <dgm:prSet presAssocID="{53F05200-BF41-4BC3-8B86-77BF7FD96E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10011B-88A8-784F-809E-E08D5AF2B3F2}" type="pres">
      <dgm:prSet presAssocID="{66E3AA34-782A-4800-A13C-4DB200895DA7}" presName="spacer" presStyleCnt="0"/>
      <dgm:spPr/>
    </dgm:pt>
    <dgm:pt modelId="{495D221F-D4EF-3B4B-8390-FD19645D2842}" type="pres">
      <dgm:prSet presAssocID="{E36DE19C-AC82-43B6-B5B0-1151CFF6564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3DB8308-A817-4154-9B21-8DF31E2466BB}" srcId="{B1FFE0BD-9F1A-4414-BBB5-E7CAE923EE1C}" destId="{6B03D047-D15F-4F16-A5FD-8707CBD3E8C0}" srcOrd="1" destOrd="0" parTransId="{36A01005-CBEE-4A65-9B61-488A597A4A3D}" sibTransId="{9683DC82-6406-42CC-9E5D-F96795A5B465}"/>
    <dgm:cxn modelId="{5532AC29-64B6-4623-BBE6-BACCF4D9548A}" srcId="{B1FFE0BD-9F1A-4414-BBB5-E7CAE923EE1C}" destId="{E36DE19C-AC82-43B6-B5B0-1151CFF65642}" srcOrd="3" destOrd="0" parTransId="{AE3DCC85-B2A9-4CB2-9120-722550558600}" sibTransId="{4F355884-068D-4A6E-B2E3-CF7C4B07ACCA}"/>
    <dgm:cxn modelId="{52305651-FF9E-2648-A51C-18D57C03875A}" type="presOf" srcId="{A7D5D8A7-5E65-4D0F-962C-9F4A01A40DA1}" destId="{54476243-4ACB-C640-9319-11BA33702AA0}" srcOrd="0" destOrd="0" presId="urn:microsoft.com/office/officeart/2005/8/layout/vList2"/>
    <dgm:cxn modelId="{16155D51-9A6F-4413-9607-F5D71119C540}" srcId="{B1FFE0BD-9F1A-4414-BBB5-E7CAE923EE1C}" destId="{53F05200-BF41-4BC3-8B86-77BF7FD96EEF}" srcOrd="2" destOrd="0" parTransId="{D29E6F4E-CB9C-42C8-B9FC-CC1F421067E6}" sibTransId="{66E3AA34-782A-4800-A13C-4DB200895DA7}"/>
    <dgm:cxn modelId="{FF0EE563-AEC5-2B43-8C9D-28089ED6EBE7}" type="presOf" srcId="{E36DE19C-AC82-43B6-B5B0-1151CFF65642}" destId="{495D221F-D4EF-3B4B-8390-FD19645D2842}" srcOrd="0" destOrd="0" presId="urn:microsoft.com/office/officeart/2005/8/layout/vList2"/>
    <dgm:cxn modelId="{B39F208D-DBF7-3448-B2AA-8B5B7B918839}" type="presOf" srcId="{53F05200-BF41-4BC3-8B86-77BF7FD96EEF}" destId="{96043D91-EFCE-154C-8209-E668C8F07B5E}" srcOrd="0" destOrd="0" presId="urn:microsoft.com/office/officeart/2005/8/layout/vList2"/>
    <dgm:cxn modelId="{E524919D-7D9D-BF4C-B4A5-65BA9DB15631}" type="presOf" srcId="{B1FFE0BD-9F1A-4414-BBB5-E7CAE923EE1C}" destId="{FB822563-B84B-E249-9B87-A8CBA56A7602}" srcOrd="0" destOrd="0" presId="urn:microsoft.com/office/officeart/2005/8/layout/vList2"/>
    <dgm:cxn modelId="{8CBC01A4-85CC-4B7F-8991-6A0FAACFF173}" srcId="{B1FFE0BD-9F1A-4414-BBB5-E7CAE923EE1C}" destId="{A7D5D8A7-5E65-4D0F-962C-9F4A01A40DA1}" srcOrd="0" destOrd="0" parTransId="{62F1FDAC-25E4-4532-92D2-5B6F3F3DBAC7}" sibTransId="{F8A2D026-D698-46EF-A379-EEF92510BE8A}"/>
    <dgm:cxn modelId="{8BCCBDA8-5A9E-5748-B1AA-E903F6DF7B55}" type="presOf" srcId="{6B03D047-D15F-4F16-A5FD-8707CBD3E8C0}" destId="{86704736-5A98-9D48-9FE4-6A0D7C1B66F4}" srcOrd="0" destOrd="0" presId="urn:microsoft.com/office/officeart/2005/8/layout/vList2"/>
    <dgm:cxn modelId="{8A0AF1B4-AAFA-6F4B-830C-2C88BCD501E4}" type="presParOf" srcId="{FB822563-B84B-E249-9B87-A8CBA56A7602}" destId="{54476243-4ACB-C640-9319-11BA33702AA0}" srcOrd="0" destOrd="0" presId="urn:microsoft.com/office/officeart/2005/8/layout/vList2"/>
    <dgm:cxn modelId="{A063B160-5F42-A64F-9866-C3378FB53E59}" type="presParOf" srcId="{FB822563-B84B-E249-9B87-A8CBA56A7602}" destId="{A0EC1B15-E71F-D64B-A1C2-F1EFAAF24F3A}" srcOrd="1" destOrd="0" presId="urn:microsoft.com/office/officeart/2005/8/layout/vList2"/>
    <dgm:cxn modelId="{473C6A15-06AC-0147-8D56-BA6D0E40C84A}" type="presParOf" srcId="{FB822563-B84B-E249-9B87-A8CBA56A7602}" destId="{86704736-5A98-9D48-9FE4-6A0D7C1B66F4}" srcOrd="2" destOrd="0" presId="urn:microsoft.com/office/officeart/2005/8/layout/vList2"/>
    <dgm:cxn modelId="{144D5B71-0B56-474E-B4C1-3DE8410F63D0}" type="presParOf" srcId="{FB822563-B84B-E249-9B87-A8CBA56A7602}" destId="{07CF29B4-F24B-A044-963A-ED0AB7A35376}" srcOrd="3" destOrd="0" presId="urn:microsoft.com/office/officeart/2005/8/layout/vList2"/>
    <dgm:cxn modelId="{EEA80245-6F3C-4C4C-BF06-92A3F7059916}" type="presParOf" srcId="{FB822563-B84B-E249-9B87-A8CBA56A7602}" destId="{96043D91-EFCE-154C-8209-E668C8F07B5E}" srcOrd="4" destOrd="0" presId="urn:microsoft.com/office/officeart/2005/8/layout/vList2"/>
    <dgm:cxn modelId="{974413A5-8535-244A-B61F-99D17D800024}" type="presParOf" srcId="{FB822563-B84B-E249-9B87-A8CBA56A7602}" destId="{DF10011B-88A8-784F-809E-E08D5AF2B3F2}" srcOrd="5" destOrd="0" presId="urn:microsoft.com/office/officeart/2005/8/layout/vList2"/>
    <dgm:cxn modelId="{0AF39584-7EBA-7F4D-B6F9-2B7428F8E08F}" type="presParOf" srcId="{FB822563-B84B-E249-9B87-A8CBA56A7602}" destId="{495D221F-D4EF-3B4B-8390-FD19645D284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50129-4397-4DDC-9B46-2ABF852C2373}">
      <dsp:nvSpPr>
        <dsp:cNvPr id="0" name=""/>
        <dsp:cNvSpPr/>
      </dsp:nvSpPr>
      <dsp:spPr>
        <a:xfrm>
          <a:off x="872041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0740E-EC0F-40B3-8A5B-8B6847ADD922}">
      <dsp:nvSpPr>
        <dsp:cNvPr id="0" name=""/>
        <dsp:cNvSpPr/>
      </dsp:nvSpPr>
      <dsp:spPr>
        <a:xfrm>
          <a:off x="307380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Introduction</a:t>
          </a:r>
        </a:p>
      </dsp:txBody>
      <dsp:txXfrm>
        <a:off x="307380" y="1940804"/>
        <a:ext cx="2053312" cy="720000"/>
      </dsp:txXfrm>
    </dsp:sp>
    <dsp:sp modelId="{ADCC7E3B-3B0D-4BDB-9BE3-C97B6F64638E}">
      <dsp:nvSpPr>
        <dsp:cNvPr id="0" name=""/>
        <dsp:cNvSpPr/>
      </dsp:nvSpPr>
      <dsp:spPr>
        <a:xfrm>
          <a:off x="3284683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DF827-8D94-49E6-8FBD-1DD82305C4BA}">
      <dsp:nvSpPr>
        <dsp:cNvPr id="0" name=""/>
        <dsp:cNvSpPr/>
      </dsp:nvSpPr>
      <dsp:spPr>
        <a:xfrm>
          <a:off x="2720022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Methods</a:t>
          </a:r>
        </a:p>
      </dsp:txBody>
      <dsp:txXfrm>
        <a:off x="2720022" y="1940804"/>
        <a:ext cx="2053312" cy="720000"/>
      </dsp:txXfrm>
    </dsp:sp>
    <dsp:sp modelId="{7CB7D533-B3F9-49C4-B7A6-895E4DA7BF01}">
      <dsp:nvSpPr>
        <dsp:cNvPr id="0" name=""/>
        <dsp:cNvSpPr/>
      </dsp:nvSpPr>
      <dsp:spPr>
        <a:xfrm>
          <a:off x="5697325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11A06-D1E5-4F18-967B-81AC2120DBAF}">
      <dsp:nvSpPr>
        <dsp:cNvPr id="0" name=""/>
        <dsp:cNvSpPr/>
      </dsp:nvSpPr>
      <dsp:spPr>
        <a:xfrm>
          <a:off x="5132664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Results</a:t>
          </a:r>
        </a:p>
      </dsp:txBody>
      <dsp:txXfrm>
        <a:off x="5132664" y="1940804"/>
        <a:ext cx="2053312" cy="720000"/>
      </dsp:txXfrm>
    </dsp:sp>
    <dsp:sp modelId="{38EEE6F4-47BA-412D-AD73-C36B267DF4E4}">
      <dsp:nvSpPr>
        <dsp:cNvPr id="0" name=""/>
        <dsp:cNvSpPr/>
      </dsp:nvSpPr>
      <dsp:spPr>
        <a:xfrm>
          <a:off x="8109967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C6AE0-6A5E-4148-968B-0FF272B21E08}">
      <dsp:nvSpPr>
        <dsp:cNvPr id="0" name=""/>
        <dsp:cNvSpPr/>
      </dsp:nvSpPr>
      <dsp:spPr>
        <a:xfrm>
          <a:off x="7545307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Conclusion</a:t>
          </a:r>
        </a:p>
      </dsp:txBody>
      <dsp:txXfrm>
        <a:off x="7545307" y="1940804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76243-4ACB-C640-9319-11BA33702AA0}">
      <dsp:nvSpPr>
        <dsp:cNvPr id="0" name=""/>
        <dsp:cNvSpPr/>
      </dsp:nvSpPr>
      <dsp:spPr>
        <a:xfrm>
          <a:off x="0" y="441380"/>
          <a:ext cx="6271591" cy="5958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COVID – 19 and effects on world:</a:t>
          </a:r>
        </a:p>
      </dsp:txBody>
      <dsp:txXfrm>
        <a:off x="29088" y="470468"/>
        <a:ext cx="6213415" cy="537701"/>
      </dsp:txXfrm>
    </dsp:sp>
    <dsp:sp modelId="{86704736-5A98-9D48-9FE4-6A0D7C1B66F4}">
      <dsp:nvSpPr>
        <dsp:cNvPr id="0" name=""/>
        <dsp:cNvSpPr/>
      </dsp:nvSpPr>
      <dsp:spPr>
        <a:xfrm>
          <a:off x="0" y="1080458"/>
          <a:ext cx="6271591" cy="595877"/>
        </a:xfrm>
        <a:prstGeom prst="roundRect">
          <a:avLst/>
        </a:prstGeom>
        <a:solidFill>
          <a:schemeClr val="accent2">
            <a:hueOff val="702026"/>
            <a:satOff val="-8066"/>
            <a:lumOff val="39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1) COVID-19 is an abbreviation for Coronavirus started on March 1, 2020, in Michigan State of US.</a:t>
          </a:r>
        </a:p>
      </dsp:txBody>
      <dsp:txXfrm>
        <a:off x="29088" y="1109546"/>
        <a:ext cx="6213415" cy="537701"/>
      </dsp:txXfrm>
    </dsp:sp>
    <dsp:sp modelId="{96043D91-EFCE-154C-8209-E668C8F07B5E}">
      <dsp:nvSpPr>
        <dsp:cNvPr id="0" name=""/>
        <dsp:cNvSpPr/>
      </dsp:nvSpPr>
      <dsp:spPr>
        <a:xfrm>
          <a:off x="0" y="1719535"/>
          <a:ext cx="6271591" cy="595877"/>
        </a:xfrm>
        <a:prstGeom prst="roundRect">
          <a:avLst/>
        </a:prstGeom>
        <a:solidFill>
          <a:schemeClr val="accent2">
            <a:hueOff val="1404052"/>
            <a:satOff val="-16133"/>
            <a:lumOff val="78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2) Coronavirus originated from a city named Wuhan, China in September 2019. </a:t>
          </a:r>
        </a:p>
      </dsp:txBody>
      <dsp:txXfrm>
        <a:off x="29088" y="1748623"/>
        <a:ext cx="6213415" cy="537701"/>
      </dsp:txXfrm>
    </dsp:sp>
    <dsp:sp modelId="{495D221F-D4EF-3B4B-8390-FD19645D2842}">
      <dsp:nvSpPr>
        <dsp:cNvPr id="0" name=""/>
        <dsp:cNvSpPr/>
      </dsp:nvSpPr>
      <dsp:spPr>
        <a:xfrm>
          <a:off x="0" y="2358612"/>
          <a:ext cx="6271591" cy="595877"/>
        </a:xfrm>
        <a:prstGeom prst="roundRect">
          <a:avLst/>
        </a:prstGeom>
        <a:solidFill>
          <a:schemeClr val="accent2">
            <a:hueOff val="2106078"/>
            <a:satOff val="-24199"/>
            <a:lumOff val="117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3) As of April 2021, there are 136 million cases out of which 2.94 million are deaths across the world (according to Wikipedia).</a:t>
          </a:r>
        </a:p>
      </dsp:txBody>
      <dsp:txXfrm>
        <a:off x="29088" y="2387700"/>
        <a:ext cx="6213415" cy="53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035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437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689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197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10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284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59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9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9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9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7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0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97FD56A-AAB8-4544-A495-D0645413C9E3}" type="datetime1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2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93BAB95-8DA7-460B-B00A-7037C8394FB0}" type="datetime1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31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aza2v@cmic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futuristic interface of a planet">
            <a:extLst>
              <a:ext uri="{FF2B5EF4-FFF2-40B4-BE49-F238E27FC236}">
                <a16:creationId xmlns:a16="http://schemas.microsoft.com/office/drawing/2014/main" id="{CE9CF361-3534-498F-A9B0-69F04B2F3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ounded Rectangle 9">
            <a:extLst>
              <a:ext uri="{FF2B5EF4-FFF2-40B4-BE49-F238E27FC236}">
                <a16:creationId xmlns:a16="http://schemas.microsoft.com/office/drawing/2014/main" id="{DCECBF0F-DDA9-47AD-8B6B-989E5BB82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F4FEA-A37E-B042-828C-F7D6F6CBA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US" sz="4400"/>
              <a:t>WebApp for Covid-19 Cases Prediction using Prophet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69DE2-4643-634D-BAF2-F1F286E05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Kaza Venkata Sai Madhav</a:t>
            </a:r>
            <a:br>
              <a:rPr lang="en-US"/>
            </a:br>
            <a:r>
              <a:rPr lang="en-US"/>
              <a:t>Email ID: </a:t>
            </a:r>
            <a:r>
              <a:rPr lang="en-US">
                <a:hlinkClick r:id="rId4"/>
              </a:rPr>
              <a:t>kaza2v@cmich.edu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B2A4-AF69-2C4E-971C-F0BB0759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Prophet Without Saturation: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FCBBB9CA-F18F-46B7-9F06-F82C1B52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82D0E25-994B-3E4F-BB1F-4742F7D35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639"/>
          <a:stretch/>
        </p:blipFill>
        <p:spPr>
          <a:xfrm>
            <a:off x="1142544" y="1755566"/>
            <a:ext cx="5915570" cy="33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green mesh and nodes">
            <a:extLst>
              <a:ext uri="{FF2B5EF4-FFF2-40B4-BE49-F238E27FC236}">
                <a16:creationId xmlns:a16="http://schemas.microsoft.com/office/drawing/2014/main" id="{41027359-43AD-47E7-A845-20F8DC502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" b="146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 useBgFill="1">
        <p:nvSpPr>
          <p:cNvPr id="10" name="Rounded Rectangle 8">
            <a:extLst>
              <a:ext uri="{FF2B5EF4-FFF2-40B4-BE49-F238E27FC236}">
                <a16:creationId xmlns:a16="http://schemas.microsoft.com/office/drawing/2014/main" id="{E1027D49-AB5D-4D21-9C39-68F56CE7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042" y="573488"/>
            <a:ext cx="10463916" cy="5711024"/>
          </a:xfrm>
          <a:prstGeom prst="roundRect">
            <a:avLst>
              <a:gd name="adj" fmla="val 1827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5C7D6-624F-8845-B839-F8897E69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170" y="879566"/>
            <a:ext cx="9556612" cy="16350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Web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28F3C-01E3-E64B-B92F-1FE57737058A}"/>
              </a:ext>
            </a:extLst>
          </p:cNvPr>
          <p:cNvSpPr txBox="1"/>
          <p:nvPr/>
        </p:nvSpPr>
        <p:spPr>
          <a:xfrm>
            <a:off x="1329169" y="2666999"/>
            <a:ext cx="9556612" cy="303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Django Tool – Dynamic CRUD interface (Create, Read, Update and Delete) and Open-Source framework.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Pickle and Simulation Files – Pickling is serialization in python and simulation files are processed files after certain operations done on Downloaded Dataset.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UI Interface – HTML, CSS are used for building the UI.</a:t>
            </a:r>
          </a:p>
        </p:txBody>
      </p:sp>
    </p:spTree>
    <p:extLst>
      <p:ext uri="{BB962C8B-B14F-4D97-AF65-F5344CB8AC3E}">
        <p14:creationId xmlns:p14="http://schemas.microsoft.com/office/powerpoint/2010/main" val="26631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FF49-EA8D-3244-9C4D-4371CF3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17F63234-1CA4-4797-A8A6-E8806D01D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307" y="824487"/>
            <a:ext cx="7811386" cy="2983054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6359CDB-891D-407A-9485-0549E5480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2" r="5" b="5"/>
          <a:stretch/>
        </p:blipFill>
        <p:spPr>
          <a:xfrm>
            <a:off x="2356104" y="990134"/>
            <a:ext cx="3657600" cy="2651760"/>
          </a:xfrm>
          <a:custGeom>
            <a:avLst/>
            <a:gdLst/>
            <a:ahLst/>
            <a:cxnLst/>
            <a:rect l="l" t="t" r="r" b="b"/>
            <a:pathLst>
              <a:path w="3657600" h="2651760">
                <a:moveTo>
                  <a:pt x="100793" y="0"/>
                </a:moveTo>
                <a:lnTo>
                  <a:pt x="3657600" y="0"/>
                </a:lnTo>
                <a:lnTo>
                  <a:pt x="365760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14CA0-AF45-4647-BBA3-BA899FDB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87" r="10210" b="-3"/>
          <a:stretch/>
        </p:blipFill>
        <p:spPr>
          <a:xfrm>
            <a:off x="6172624" y="990134"/>
            <a:ext cx="3656395" cy="2651760"/>
          </a:xfrm>
          <a:custGeom>
            <a:avLst/>
            <a:gdLst/>
            <a:ahLst/>
            <a:cxnLst/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4857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4" descr="Close shot of green fields">
            <a:extLst>
              <a:ext uri="{FF2B5EF4-FFF2-40B4-BE49-F238E27FC236}">
                <a16:creationId xmlns:a16="http://schemas.microsoft.com/office/drawing/2014/main" id="{B670E250-9A66-4236-976F-DFD93E550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6274EA-F487-A04F-8553-F1EBFA43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63514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B0E8EB8-240A-8548-AAC1-12F910B0D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9" r="-1" b="7680"/>
          <a:stretch/>
        </p:blipFill>
        <p:spPr>
          <a:xfrm>
            <a:off x="175917" y="168275"/>
            <a:ext cx="11863679" cy="6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7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06AF689-45D4-FB4B-8864-D7E06376C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748"/>
          <a:stretch/>
        </p:blipFill>
        <p:spPr>
          <a:xfrm>
            <a:off x="175917" y="168275"/>
            <a:ext cx="11863679" cy="6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7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1C3A-602B-154F-8C71-BEF8797C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Web Application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74649BEC-4F16-47DA-962F-2E11B209E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307" y="824487"/>
            <a:ext cx="7811386" cy="2983054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498476C-0353-1444-AC90-A0E75BD4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03" y="1164921"/>
            <a:ext cx="4297821" cy="2267135"/>
          </a:xfrm>
          <a:custGeom>
            <a:avLst/>
            <a:gdLst/>
            <a:ahLst/>
            <a:cxnLst/>
            <a:rect l="l" t="t" r="r" b="b"/>
            <a:pathLst>
              <a:path w="3657600" h="2651760">
                <a:moveTo>
                  <a:pt x="100793" y="0"/>
                </a:moveTo>
                <a:lnTo>
                  <a:pt x="3657600" y="0"/>
                </a:lnTo>
                <a:lnTo>
                  <a:pt x="365760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</p:spPr>
      </p:pic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A0E506F-6078-4B89-BBA2-F54F9475B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1" r="-2" b="22206"/>
          <a:stretch/>
        </p:blipFill>
        <p:spPr>
          <a:xfrm>
            <a:off x="6172624" y="1284479"/>
            <a:ext cx="3656395" cy="2063070"/>
          </a:xfrm>
          <a:custGeom>
            <a:avLst/>
            <a:gdLst/>
            <a:ahLst/>
            <a:cxnLst/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99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8942-2305-CB4A-A55A-A3309FC1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Web Application Results for Date in 2-Year Period</a:t>
            </a:r>
          </a:p>
        </p:txBody>
      </p:sp>
      <p:pic>
        <p:nvPicPr>
          <p:cNvPr id="124" name="Picture 4" descr="Calendar">
            <a:extLst>
              <a:ext uri="{FF2B5EF4-FFF2-40B4-BE49-F238E27FC236}">
                <a16:creationId xmlns:a16="http://schemas.microsoft.com/office/drawing/2014/main" id="{1E259628-C722-43AC-9658-3F808441B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3" r="1563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36741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3E5C-255B-E542-87FA-02475808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Page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D4AA9C82-F76B-5D48-83A2-7AD4E2138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408"/>
          <a:stretch/>
        </p:blipFill>
        <p:spPr>
          <a:xfrm>
            <a:off x="636915" y="1485827"/>
            <a:ext cx="6915663" cy="38900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0712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A841-3298-DC4E-B8F3-99409154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Page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3AB5AC-6E2B-ED4C-B004-B42454368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408"/>
          <a:stretch/>
        </p:blipFill>
        <p:spPr>
          <a:xfrm>
            <a:off x="636915" y="1485827"/>
            <a:ext cx="6915663" cy="38900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3406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0042-9BA6-7D45-A6EF-DAA89641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114" name="Content Placeholder 2">
            <a:extLst>
              <a:ext uri="{FF2B5EF4-FFF2-40B4-BE49-F238E27FC236}">
                <a16:creationId xmlns:a16="http://schemas.microsoft.com/office/drawing/2014/main" id="{F5257E26-FFFB-4E5C-8BD4-3700C35E0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884962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437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F969-7E0C-8745-A3C5-55081C2B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Web Application Results for Date after 2-Year period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67AC6B27-8DAE-4164-A71F-A9A0DC8D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2320" y="640080"/>
            <a:ext cx="360273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1116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1635-EF2D-5540-B052-96D6C73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Initial Page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FCBBB9CA-F18F-46B7-9F06-F82C1B52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C5B2B5E-9800-EF49-9DA0-087F0A68B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408"/>
          <a:stretch/>
        </p:blipFill>
        <p:spPr>
          <a:xfrm>
            <a:off x="1142544" y="1755577"/>
            <a:ext cx="5915570" cy="33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0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B7CA-4E7B-E448-A8E8-A2242385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Final Page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DC2728-486C-404D-8752-1E31C1DC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408"/>
          <a:stretch/>
        </p:blipFill>
        <p:spPr>
          <a:xfrm>
            <a:off x="636915" y="1485827"/>
            <a:ext cx="6915663" cy="389003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9381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1B9B-199C-7E4E-A23B-A17CB6B6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Conclusion</a:t>
            </a: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88A36E54-A6CE-1640-9491-CF1544A67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73" r="-2" b="22997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038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EE3F-0819-8B4F-8B73-CD7F1DCF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To Conclude and 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9A25B-603C-194C-9AF3-969A82117E0F}"/>
              </a:ext>
            </a:extLst>
          </p:cNvPr>
          <p:cNvSpPr txBox="1"/>
          <p:nvPr/>
        </p:nvSpPr>
        <p:spPr>
          <a:xfrm>
            <a:off x="643192" y="2666999"/>
            <a:ext cx="657368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results, Prophet Algorithm showed promising values on the accuracy. Thus, Prophet can be used for time series forecasting of random values.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Future work gets related to web-scarping and extracting the data from the covid-tracking project daily and updating the database in the form of csv file. Thus, it is interesting to work on the project as an extension to the current on-going research.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B5D469E0-436C-4678-8FAE-49C3EF587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105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2809-FCE3-6F49-BBD8-8DDA5DB0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2E6EEB1-02F9-4373-8E9E-0238856E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1DB97571-BEB3-475A-ADCB-5613185FE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60"/>
          <a:stretch/>
        </p:blipFill>
        <p:spPr>
          <a:xfrm>
            <a:off x="1142167" y="1115604"/>
            <a:ext cx="4489621" cy="46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ing a bow in an arrangment of presents">
            <a:extLst>
              <a:ext uri="{FF2B5EF4-FFF2-40B4-BE49-F238E27FC236}">
                <a16:creationId xmlns:a16="http://schemas.microsoft.com/office/drawing/2014/main" id="{A00F45AD-561C-41E8-A837-976904FBF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7026" b="8705"/>
          <a:stretch/>
        </p:blipFill>
        <p:spPr>
          <a:xfrm>
            <a:off x="87682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D8BEF-E4B6-BA47-B369-04B14870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074" y="472858"/>
            <a:ext cx="7493196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Dr. Lisa Gandy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Dr. Patrick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Kinnicutt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AB1DE5-CBFB-5642-929E-D88C0FE5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2" y="4258849"/>
            <a:ext cx="12104298" cy="24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5905-202D-9242-AE05-175D2395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Hypothesis Statement of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D2EB5-5032-7648-866B-AD5C7701A6B1}"/>
              </a:ext>
            </a:extLst>
          </p:cNvPr>
          <p:cNvSpPr txBox="1"/>
          <p:nvPr/>
        </p:nvSpPr>
        <p:spPr>
          <a:xfrm>
            <a:off x="643192" y="2666999"/>
            <a:ext cx="657368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“ Future 2 Year period of COVID-19 Cases Prediction when no external factors affect on the cases predicted ”</a:t>
            </a:r>
          </a:p>
        </p:txBody>
      </p:sp>
      <p:pic>
        <p:nvPicPr>
          <p:cNvPr id="8" name="Picture 7" descr="A picture containing swing, chain, locket&#10;&#10;Description automatically generated">
            <a:extLst>
              <a:ext uri="{FF2B5EF4-FFF2-40B4-BE49-F238E27FC236}">
                <a16:creationId xmlns:a16="http://schemas.microsoft.com/office/drawing/2014/main" id="{7DADFBEB-D073-2D42-BF82-DDCCC3DE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2130842"/>
            <a:ext cx="3976788" cy="22762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910B0-E324-C744-B7EB-26E733EFEE02}"/>
              </a:ext>
            </a:extLst>
          </p:cNvPr>
          <p:cNvSpPr txBox="1"/>
          <p:nvPr/>
        </p:nvSpPr>
        <p:spPr>
          <a:xfrm>
            <a:off x="970254" y="3660460"/>
            <a:ext cx="4609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/>
              <a:t>“ The cases predicted are based on time-series forecasting by using prophet algorithm for purely random numbers corresponding to dates in increasing order ” </a:t>
            </a:r>
          </a:p>
        </p:txBody>
      </p:sp>
    </p:spTree>
    <p:extLst>
      <p:ext uri="{BB962C8B-B14F-4D97-AF65-F5344CB8AC3E}">
        <p14:creationId xmlns:p14="http://schemas.microsoft.com/office/powerpoint/2010/main" val="40327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293E-B5D4-124A-8CA4-3976599E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2D95CF-EC90-4505-873F-5F1D616C1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16693"/>
              </p:ext>
            </p:extLst>
          </p:nvPr>
        </p:nvGraphicFramePr>
        <p:xfrm>
          <a:off x="5039138" y="2666999"/>
          <a:ext cx="6271591" cy="3395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E9DA4554-5F49-5148-94C6-87480F00A8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530" r="9278" b="-2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507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4AF2C60-3A43-5E46-B07D-F5BD72A9F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l="3304" r="2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3E213-60B0-0448-81BD-50A6E814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Prophet Algorithm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96E5E-FB80-1447-8911-491B8D414688}"/>
              </a:ext>
            </a:extLst>
          </p:cNvPr>
          <p:cNvSpPr txBox="1"/>
          <p:nvPr/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Prophet and it’s uses: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Prophet algorithm is designed by Facebook in the year 2017.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Prophet is an open-source tool designed by the team at Facebook for the use of Time Series Forecasting methodologies.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the research conducted at Central Michigan University, the prophet algorithm showed promising values of 95%+ accuracy for 80% test split data.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C007794-3BF3-FE41-B7A4-667D5EE6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490" y="419099"/>
            <a:ext cx="2313216" cy="1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DB72-9F77-C74E-B49B-BD2C293D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Methods</a:t>
            </a:r>
          </a:p>
        </p:txBody>
      </p:sp>
      <p:pic>
        <p:nvPicPr>
          <p:cNvPr id="49" name="Picture 48" descr="Models if molecules in science classroom">
            <a:extLst>
              <a:ext uri="{FF2B5EF4-FFF2-40B4-BE49-F238E27FC236}">
                <a16:creationId xmlns:a16="http://schemas.microsoft.com/office/drawing/2014/main" id="{39208A08-4CBE-4336-9D33-5830CB2D9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8" r="25119"/>
          <a:stretch/>
        </p:blipFill>
        <p:spPr>
          <a:xfrm>
            <a:off x="7599131" y="863390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1388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6C211BC4-4045-476B-A7D2-10352471D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33245" y="-8584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0418A-1D93-4747-BD16-81B84351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449" y="384426"/>
            <a:ext cx="8552340" cy="224603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5400" dirty="0"/>
              <a:t>Dual Approach to address Research Problem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81526-9B58-E04C-AEEC-189AED2A546B}"/>
              </a:ext>
            </a:extLst>
          </p:cNvPr>
          <p:cNvSpPr txBox="1"/>
          <p:nvPr/>
        </p:nvSpPr>
        <p:spPr>
          <a:xfrm>
            <a:off x="795771" y="3140592"/>
            <a:ext cx="50903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Machine Learning - Usage of Prophet, Prophet Variation and Accuracy results for Prophet.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Web Application – Usage of Django, Pickle and Simulation Files and UI Interface.</a:t>
            </a:r>
          </a:p>
          <a:p>
            <a:endParaRPr lang="en-US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1E73F6C-A39F-9645-A41B-381D0D60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35" y="4442063"/>
            <a:ext cx="5482392" cy="24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D95BD54-F286-4E8B-83F3-AD3CEDE60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AEF9D-9FC6-694A-A090-D456C0D6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82988"/>
            <a:ext cx="7281370" cy="7598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Machine Learning</a:t>
            </a:r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D8D649DB-17F9-4958-8926-B52D0714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314" y="195830"/>
            <a:ext cx="2932144" cy="3860771"/>
          </a:xfrm>
          <a:prstGeom prst="round2SameRect">
            <a:avLst>
              <a:gd name="adj1" fmla="val 4735"/>
              <a:gd name="adj2" fmla="val 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BDA523F-C72D-4DF6-9186-780BF9A3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449" y="819392"/>
            <a:ext cx="3547872" cy="2624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FED6812-D894-6444-A415-733FE727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" r="922" b="1"/>
          <a:stretch/>
        </p:blipFill>
        <p:spPr>
          <a:xfrm>
            <a:off x="321733" y="1144122"/>
            <a:ext cx="3217305" cy="1974867"/>
          </a:xfrm>
          <a:prstGeom prst="rect">
            <a:avLst/>
          </a:prstGeom>
        </p:spPr>
      </p:pic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312F42C6-F70B-4C5B-9183-BE5A0F28E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157157" y="-1"/>
            <a:ext cx="4332545" cy="3130998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789EDE-8C2D-452C-9A6B-3986D1A74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477" y="158823"/>
            <a:ext cx="4023360" cy="28254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projector, control panel&#10;&#10;Description automatically generated">
            <a:extLst>
              <a:ext uri="{FF2B5EF4-FFF2-40B4-BE49-F238E27FC236}">
                <a16:creationId xmlns:a16="http://schemas.microsoft.com/office/drawing/2014/main" id="{2581F7A1-CF48-D24B-B3AB-C539ADAA0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5" r="50388"/>
          <a:stretch/>
        </p:blipFill>
        <p:spPr>
          <a:xfrm>
            <a:off x="4638314" y="317646"/>
            <a:ext cx="3361686" cy="2496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0CF56B-66D5-0347-88CB-A6251B8B64B0}"/>
              </a:ext>
            </a:extLst>
          </p:cNvPr>
          <p:cNvSpPr txBox="1"/>
          <p:nvPr/>
        </p:nvSpPr>
        <p:spPr>
          <a:xfrm>
            <a:off x="1141413" y="4642841"/>
            <a:ext cx="7281370" cy="14402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37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ighlight>
                  <a:srgbClr val="C0C0C0"/>
                </a:highlight>
              </a:rPr>
              <a:t>1) Usage of Prophet –  Time Series forecasting models can be build on 2-Year Window and can be increased to more years if we are agreeing to increased mean errors rates.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sz="37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highlight>
                <a:srgbClr val="C0C0C0"/>
              </a:highligh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37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ighlight>
                  <a:srgbClr val="C0C0C0"/>
                </a:highlight>
              </a:rPr>
              <a:t>2) Prophet Variation – Prophet without Saturation and with Saturation are dual types of prophet algorithm used in the research problem.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sz="37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highlight>
                <a:srgbClr val="C0C0C0"/>
              </a:highligh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37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ighlight>
                  <a:srgbClr val="C0C0C0"/>
                </a:highlight>
              </a:rPr>
              <a:t>3) Accuracy Results of Prophet –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37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ighlight>
                  <a:srgbClr val="C0C0C0"/>
                </a:highlight>
              </a:rPr>
              <a:t>    Prophet without Saturation: Highest Accuracy is 93.52% with 35% test split and Lowest Accuracy is 0%          for various test split.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37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ighlight>
                  <a:srgbClr val="C0C0C0"/>
                </a:highlight>
              </a:rPr>
              <a:t>    Prophet with Saturation: Maximum Accuracy is 100% for more than 84% test split and Minimum Accuracy is 39.87% with 5% test split.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sz="7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DFE16CC3-853B-4657-B9C2-5E1430CAA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57692" y="1480693"/>
            <a:ext cx="5054856" cy="3413760"/>
          </a:xfrm>
          <a:prstGeom prst="round2SameRect">
            <a:avLst>
              <a:gd name="adj1" fmla="val 3803"/>
              <a:gd name="adj2" fmla="val 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96418C-705E-4BC0-8325-7ED09F168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019" y="814543"/>
            <a:ext cx="3118104" cy="4754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speedometer&#10;&#10;Description automatically generated with low confidence">
            <a:extLst>
              <a:ext uri="{FF2B5EF4-FFF2-40B4-BE49-F238E27FC236}">
                <a16:creationId xmlns:a16="http://schemas.microsoft.com/office/drawing/2014/main" id="{3455617F-ED4D-F64B-B7B1-5D963AB52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62" b="16782"/>
          <a:stretch/>
        </p:blipFill>
        <p:spPr>
          <a:xfrm>
            <a:off x="9083040" y="2158047"/>
            <a:ext cx="2788920" cy="2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40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EE27-5B52-7043-9D86-5FF969CD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Prophet With Saturation: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2213E1E-2418-A740-9DBA-1AD935AC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858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16773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{7CECAEFD-EE0E-ED45-81CF-DA327344B093}tf10001063</Template>
  <TotalTime>554</TotalTime>
  <Words>557</Words>
  <Application>Microsoft Macintosh PowerPoint</Application>
  <PresentationFormat>Widescreen</PresentationFormat>
  <Paragraphs>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Mesh</vt:lpstr>
      <vt:lpstr>WebApp for Covid-19 Cases Prediction using Prophet</vt:lpstr>
      <vt:lpstr>Overview</vt:lpstr>
      <vt:lpstr>Hypothesis Statement of Research</vt:lpstr>
      <vt:lpstr>Introduction</vt:lpstr>
      <vt:lpstr>Prophet Algorithm </vt:lpstr>
      <vt:lpstr>Methods</vt:lpstr>
      <vt:lpstr>Dual Approach to address Research Problem </vt:lpstr>
      <vt:lpstr>Machine Learning</vt:lpstr>
      <vt:lpstr>Prophet With Saturation:</vt:lpstr>
      <vt:lpstr>Prophet Without Saturation:</vt:lpstr>
      <vt:lpstr>Web Application</vt:lpstr>
      <vt:lpstr>Results</vt:lpstr>
      <vt:lpstr>Accuracy</vt:lpstr>
      <vt:lpstr>PowerPoint Presentation</vt:lpstr>
      <vt:lpstr>PowerPoint Presentation</vt:lpstr>
      <vt:lpstr>Web Application</vt:lpstr>
      <vt:lpstr>Web Application Results for Date in 2-Year Period</vt:lpstr>
      <vt:lpstr>Initial Page</vt:lpstr>
      <vt:lpstr>Final Page</vt:lpstr>
      <vt:lpstr>Web Application Results for Date after 2-Year period</vt:lpstr>
      <vt:lpstr>Initial Page</vt:lpstr>
      <vt:lpstr>Final Page</vt:lpstr>
      <vt:lpstr>Conclusion</vt:lpstr>
      <vt:lpstr>To Conclude and Future work</vt:lpstr>
      <vt:lpstr>Any Questions</vt:lpstr>
      <vt:lpstr>Thank You  Dr. Lisa Gandy Dr. Patrick Kinnicutt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WebApp for Covid-19 Cases Prediction using Prophet</dc:title>
  <dc:creator>Madhav Kaza</dc:creator>
  <cp:lastModifiedBy>Balaji, Priya Darshini</cp:lastModifiedBy>
  <cp:revision>90</cp:revision>
  <dcterms:created xsi:type="dcterms:W3CDTF">2021-04-21T18:08:13Z</dcterms:created>
  <dcterms:modified xsi:type="dcterms:W3CDTF">2021-05-01T04:23:21Z</dcterms:modified>
</cp:coreProperties>
</file>